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Fira Sans Extra Condensed Medium"/>
      <p:regular r:id="rId28"/>
      <p:bold r:id="rId29"/>
      <p:italic r:id="rId30"/>
      <p:boldItalic r:id="rId31"/>
    </p:embeddedFont>
    <p:embeddedFont>
      <p:font typeface="Roboto Condensed Light"/>
      <p:regular r:id="rId32"/>
      <p:bold r:id="rId33"/>
      <p:italic r:id="rId34"/>
      <p:boldItalic r:id="rId35"/>
    </p:embeddedFont>
    <p:embeddedFont>
      <p:font typeface="Exo 2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pos="4320">
          <p15:clr>
            <a:srgbClr val="9AA0A6"/>
          </p15:clr>
        </p15:guide>
        <p15:guide id="3" orient="horz" pos="1368">
          <p15:clr>
            <a:srgbClr val="9AA0A6"/>
          </p15:clr>
        </p15:guide>
        <p15:guide id="4" orient="horz" pos="1620">
          <p15:clr>
            <a:srgbClr val="9AA0A6"/>
          </p15:clr>
        </p15:guide>
        <p15:guide id="5" orient="horz" pos="1512">
          <p15:clr>
            <a:srgbClr val="9AA0A6"/>
          </p15:clr>
        </p15:guide>
        <p15:guide id="6" pos="269">
          <p15:clr>
            <a:srgbClr val="9AA0A6"/>
          </p15:clr>
        </p15:guide>
        <p15:guide id="7" orient="horz" pos="22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4320"/>
        <p:guide pos="1368" orient="horz"/>
        <p:guide pos="1620" orient="horz"/>
        <p:guide pos="1512" orient="horz"/>
        <p:guide pos="269"/>
        <p:guide pos="22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FiraSansExtraCondensedMedium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boldItalic.fntdata"/><Relationship Id="rId30" Type="http://schemas.openxmlformats.org/officeDocument/2006/relationships/font" Target="fonts/FiraSansExtraCondensedMedium-italic.fntdata"/><Relationship Id="rId11" Type="http://schemas.openxmlformats.org/officeDocument/2006/relationships/slide" Target="slides/slide6.xml"/><Relationship Id="rId33" Type="http://schemas.openxmlformats.org/officeDocument/2006/relationships/font" Target="fonts/RobotoCondensedLight-bold.fntdata"/><Relationship Id="rId10" Type="http://schemas.openxmlformats.org/officeDocument/2006/relationships/slide" Target="slides/slide5.xml"/><Relationship Id="rId32" Type="http://schemas.openxmlformats.org/officeDocument/2006/relationships/font" Target="fonts/RobotoCondensedLight-regular.fntdata"/><Relationship Id="rId13" Type="http://schemas.openxmlformats.org/officeDocument/2006/relationships/slide" Target="slides/slide8.xml"/><Relationship Id="rId35" Type="http://schemas.openxmlformats.org/officeDocument/2006/relationships/font" Target="fonts/RobotoCondensed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CondensedLight-italic.fntdata"/><Relationship Id="rId15" Type="http://schemas.openxmlformats.org/officeDocument/2006/relationships/slide" Target="slides/slide10.xml"/><Relationship Id="rId37" Type="http://schemas.openxmlformats.org/officeDocument/2006/relationships/font" Target="fonts/Exo2-bold.fntdata"/><Relationship Id="rId14" Type="http://schemas.openxmlformats.org/officeDocument/2006/relationships/slide" Target="slides/slide9.xml"/><Relationship Id="rId36" Type="http://schemas.openxmlformats.org/officeDocument/2006/relationships/font" Target="fonts/Exo2-regular.fntdata"/><Relationship Id="rId17" Type="http://schemas.openxmlformats.org/officeDocument/2006/relationships/slide" Target="slides/slide12.xml"/><Relationship Id="rId39" Type="http://schemas.openxmlformats.org/officeDocument/2006/relationships/font" Target="fonts/Exo2-boldItalic.fntdata"/><Relationship Id="rId16" Type="http://schemas.openxmlformats.org/officeDocument/2006/relationships/slide" Target="slides/slide11.xml"/><Relationship Id="rId38" Type="http://schemas.openxmlformats.org/officeDocument/2006/relationships/font" Target="fonts/Exo2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951e2098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951e2098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b5b5bf55a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b5b5bf55a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8ee933b071138b9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58ee933b071138b9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ee933b071138b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ee933b071138b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51e2098c8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951e2098c8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8ee933b071138b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8ee933b071138b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8ee933b071138b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8ee933b071138b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6" name="Google Shape;76;p13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7" name="Google Shape;77;p13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13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9" name="Google Shape;79;p13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13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1" name="Google Shape;81;p13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4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4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AutoNum type="arabicPeriod"/>
              <a:defRPr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alphaLcPeriod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romanLcPeriod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arabicPeriod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alphaLcPeriod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romanLcPeriod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arabicPeriod"/>
              <a:defRPr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AutoNum type="alphaLcPeriod"/>
              <a:defRPr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 Light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" name="Google Shape;19;p4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1" name="Google Shape;21;p4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4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4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4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1" name="Google Shape;31;p4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" name="Google Shape;32;p4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3" name="Google Shape;33;p4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" name="Google Shape;34;p4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5" name="Google Shape;35;p4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6" name="Google Shape;36;p4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Exo 2"/>
              <a:buNone/>
              <a:defRPr b="1" i="0" sz="2800" u="none" cap="none" strike="noStrik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buNone/>
              <a:defRPr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r">
              <a:buNone/>
              <a:defRPr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r">
              <a:buNone/>
              <a:defRPr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r">
              <a:buNone/>
              <a:defRPr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r">
              <a:buNone/>
              <a:defRPr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r">
              <a:buNone/>
              <a:defRPr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r">
              <a:buNone/>
              <a:defRPr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r">
              <a:buNone/>
              <a:defRPr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5.xml"/><Relationship Id="rId4" Type="http://schemas.openxmlformats.org/officeDocument/2006/relationships/slide" Target="/ppt/slides/slide3.xml"/><Relationship Id="rId5" Type="http://schemas.openxmlformats.org/officeDocument/2006/relationships/slide" Target="/ppt/slides/slide9.xml"/><Relationship Id="rId6" Type="http://schemas.openxmlformats.org/officeDocument/2006/relationships/slide" Target="/ppt/slides/slide11.xml"/><Relationship Id="rId7" Type="http://schemas.openxmlformats.org/officeDocument/2006/relationships/slide" Target="/ppt/slides/slide5.xml"/><Relationship Id="rId8" Type="http://schemas.openxmlformats.org/officeDocument/2006/relationships/slide" Target="/ppt/slides/slide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ctrTitle"/>
          </p:nvPr>
        </p:nvSpPr>
        <p:spPr>
          <a:xfrm>
            <a:off x="17455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Data Management System </a:t>
            </a:r>
            <a:endParaRPr/>
          </a:p>
        </p:txBody>
      </p:sp>
      <p:sp>
        <p:nvSpPr>
          <p:cNvPr id="104" name="Google Shape;104;p18"/>
          <p:cNvSpPr txBox="1"/>
          <p:nvPr>
            <p:ph idx="1" type="subTitle"/>
          </p:nvPr>
        </p:nvSpPr>
        <p:spPr>
          <a:xfrm>
            <a:off x="3670681" y="2878104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for a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university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cxnSp>
        <p:nvCxnSpPr>
          <p:cNvPr id="105" name="Google Shape;105;p18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131525" y="1262224"/>
            <a:ext cx="8973900" cy="6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4 tables : Students , Departments , Courses , Enrollment 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data into 4 tables 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Retrieve all Students , all departments , all courses , all enrollment 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Retrieve all courses for each student 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Retrieve all courses for each department 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Retrieve all students that take a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course 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7"/>
          <p:cNvSpPr txBox="1"/>
          <p:nvPr>
            <p:ph type="ctrTitle"/>
          </p:nvPr>
        </p:nvSpPr>
        <p:spPr>
          <a:xfrm>
            <a:off x="359359" y="589200"/>
            <a:ext cx="29403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 Queries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PL/SQL Scripts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8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4" name="Google Shape;194;p28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ctrTitle"/>
          </p:nvPr>
        </p:nvSpPr>
        <p:spPr>
          <a:xfrm>
            <a:off x="800875" y="505250"/>
            <a:ext cx="32646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PL/SQL Scripts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131525" y="1262224"/>
            <a:ext cx="8973900" cy="58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:Update Grade for a Student in a specific course 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Trigger : Update Department Trigger 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Trigger that removes courses not in the department when the department is updated for a student 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 :Update department for student 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 : Update Course for a student 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Procedure: Calculate and Update the gpa for all students.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ctrTitle"/>
          </p:nvPr>
        </p:nvSpPr>
        <p:spPr>
          <a:xfrm flipH="1">
            <a:off x="35927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Bash Scripts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0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9" name="Google Shape;209;p30"/>
          <p:cNvCxnSpPr/>
          <p:nvPr/>
        </p:nvCxnSpPr>
        <p:spPr>
          <a:xfrm>
            <a:off x="5969726" y="2744700"/>
            <a:ext cx="3217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ctrTitle"/>
          </p:nvPr>
        </p:nvSpPr>
        <p:spPr>
          <a:xfrm>
            <a:off x="-1311749" y="6576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Bash Scripts </a:t>
            </a:r>
            <a:endParaRPr/>
          </a:p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131525" y="1262224"/>
            <a:ext cx="89739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Backup script 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utilizes the tar command to create a compressed backup archive.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Disk Space Monitoring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disk usage percentage against a predefined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sends an email alert if disk usage exceeds the specified threshold.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script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Retrieves total and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available physical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memory information.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Calculates memory consumption percentage and send an alert if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exceeds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threshold.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Challenges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Faced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2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4" name="Google Shape;224;p32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ctrTitle"/>
          </p:nvPr>
        </p:nvSpPr>
        <p:spPr>
          <a:xfrm>
            <a:off x="449700" y="843000"/>
            <a:ext cx="8409300" cy="3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1)Department changes impacting enrollments </a:t>
            </a:r>
            <a:endParaRPr b="0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1" lang="en-US" sz="1500">
                <a:solidFill>
                  <a:srgbClr val="072022"/>
                </a:solidFill>
                <a:latin typeface="Calibri"/>
                <a:ea typeface="Calibri"/>
                <a:cs typeface="Calibri"/>
                <a:sym typeface="Calibri"/>
              </a:rPr>
              <a:t>Description</a:t>
            </a:r>
            <a:r>
              <a:rPr b="0" i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Updating a student's department may cause complications with enrollments in courses not linked to the new department.</a:t>
            </a:r>
            <a:endParaRPr b="0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1" lang="en-US" sz="1500">
                <a:solidFill>
                  <a:srgbClr val="072022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r>
              <a:rPr b="0" i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Addressed the challenge by implementing a trigger to automatically remove enrollments in courses not aligned with the updated department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</a:t>
            </a:r>
            <a:r>
              <a:rPr b="0" lang="en-U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Validating Course Department Compatibility</a:t>
            </a:r>
            <a:endParaRPr b="0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1" lang="en-US" sz="1500">
                <a:solidFill>
                  <a:srgbClr val="072022"/>
                </a:solidFill>
                <a:latin typeface="Calibri"/>
                <a:ea typeface="Calibri"/>
                <a:cs typeface="Calibri"/>
                <a:sym typeface="Calibri"/>
              </a:rPr>
              <a:t>Description:</a:t>
            </a:r>
            <a:r>
              <a:rPr b="0" lang="en-US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challenge involved ensuring that the selected new course for a student during departmental updates belonged to the updated department.</a:t>
            </a:r>
            <a:br>
              <a:rPr lang="en-US" sz="2400">
                <a:solidFill>
                  <a:schemeClr val="dk1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0" i="1" lang="en-US" sz="1500">
                <a:solidFill>
                  <a:srgbClr val="072022"/>
                </a:solidFill>
                <a:latin typeface="Calibri"/>
                <a:ea typeface="Calibri"/>
                <a:cs typeface="Calibri"/>
                <a:sym typeface="Calibri"/>
              </a:rPr>
              <a:t>Solution:</a:t>
            </a:r>
            <a:r>
              <a:rPr b="0"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 exception was implemented in the update_course procedure to ensures that only valid course updates within the same department are allowed.</a:t>
            </a:r>
            <a:endParaRPr b="0"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="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Ensuring Uniqueness and Integrity with Sequence Trigger </a:t>
            </a:r>
            <a:endParaRPr b="0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1" lang="en-US" sz="1500">
                <a:solidFill>
                  <a:srgbClr val="072022"/>
                </a:solidFill>
                <a:latin typeface="Calibri"/>
                <a:ea typeface="Calibri"/>
                <a:cs typeface="Calibri"/>
                <a:sym typeface="Calibri"/>
              </a:rPr>
              <a:t>Solution:</a:t>
            </a:r>
            <a:r>
              <a:rPr b="0"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Implemented a sequence trigger for primary key fields in all relevant tables. This ensures the generation of unique and sequential identifiers for each record insertion.</a:t>
            </a:r>
            <a:endParaRPr b="0" sz="2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p33"/>
          <p:cNvSpPr txBox="1"/>
          <p:nvPr>
            <p:ph type="ctrTitle"/>
          </p:nvPr>
        </p:nvSpPr>
        <p:spPr>
          <a:xfrm>
            <a:off x="359349" y="360600"/>
            <a:ext cx="32193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Faced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p34"/>
          <p:cNvSpPr txBox="1"/>
          <p:nvPr>
            <p:ph idx="3" type="subTitle"/>
          </p:nvPr>
        </p:nvSpPr>
        <p:spPr>
          <a:xfrm>
            <a:off x="2328850" y="2250150"/>
            <a:ext cx="45612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Do you have any questions?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ctrTitle"/>
          </p:nvPr>
        </p:nvSpPr>
        <p:spPr>
          <a:xfrm flipH="1">
            <a:off x="0" y="1877291"/>
            <a:ext cx="4897581" cy="109928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THANKS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9">
            <a:hlinkClick action="ppaction://hlinksldjump" r:id="rId3"/>
          </p:cNvPr>
          <p:cNvSpPr txBox="1"/>
          <p:nvPr>
            <p:ph idx="5" type="title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9"/>
          <p:cNvSpPr txBox="1"/>
          <p:nvPr>
            <p:ph idx="2" type="ctrTitle"/>
          </p:nvPr>
        </p:nvSpPr>
        <p:spPr>
          <a:xfrm>
            <a:off x="394022" y="56347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</p:txBody>
      </p:sp>
      <p:sp>
        <p:nvSpPr>
          <p:cNvPr id="114" name="Google Shape;114;p19">
            <a:hlinkClick action="ppaction://hlinksldjump" r:id="rId4"/>
          </p:cNvPr>
          <p:cNvSpPr txBox="1"/>
          <p:nvPr>
            <p:ph idx="3" type="title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19">
            <a:hlinkClick/>
          </p:cNvPr>
          <p:cNvSpPr txBox="1"/>
          <p:nvPr>
            <p:ph idx="4" type="title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19">
            <a:hlinkClick action="ppaction://hlinksldjump" r:id="rId5"/>
          </p:cNvPr>
          <p:cNvSpPr txBox="1"/>
          <p:nvPr>
            <p:ph idx="6" type="title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19">
            <a:hlinkClick action="ppaction://hlinksldjump" r:id="rId6"/>
          </p:cNvPr>
          <p:cNvSpPr txBox="1"/>
          <p:nvPr>
            <p:ph idx="7" type="title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07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9"/>
          <p:cNvSpPr txBox="1"/>
          <p:nvPr>
            <p:ph idx="9" type="ctrTitle"/>
          </p:nvPr>
        </p:nvSpPr>
        <p:spPr>
          <a:xfrm>
            <a:off x="399260" y="152657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Design</a:t>
            </a:r>
            <a:endParaRPr/>
          </a:p>
        </p:txBody>
      </p:sp>
      <p:sp>
        <p:nvSpPr>
          <p:cNvPr id="119" name="Google Shape;119;p19"/>
          <p:cNvSpPr txBox="1"/>
          <p:nvPr>
            <p:ph idx="14" type="ctrTitle"/>
          </p:nvPr>
        </p:nvSpPr>
        <p:spPr>
          <a:xfrm>
            <a:off x="399260" y="249793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Queries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9"/>
          <p:cNvSpPr txBox="1"/>
          <p:nvPr>
            <p:ph idx="16" type="ctrTitle"/>
          </p:nvPr>
        </p:nvSpPr>
        <p:spPr>
          <a:xfrm>
            <a:off x="6858008" y="217015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 Faced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19"/>
          <p:cNvSpPr txBox="1"/>
          <p:nvPr>
            <p:ph idx="18" type="ctrTitle"/>
          </p:nvPr>
        </p:nvSpPr>
        <p:spPr>
          <a:xfrm>
            <a:off x="6811558" y="313888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&amp; 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2" name="Google Shape;122;p19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9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9">
            <a:hlinkClick action="ppaction://hlinksldjump" r:id="rId7"/>
          </p:cNvPr>
          <p:cNvSpPr txBox="1"/>
          <p:nvPr/>
        </p:nvSpPr>
        <p:spPr>
          <a:xfrm>
            <a:off x="2105406" y="3463894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4800"/>
              <a:buFont typeface="Exo 2"/>
              <a:buNone/>
            </a:pPr>
            <a:r>
              <a:rPr b="1" i="0" lang="en-US" sz="36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04</a:t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394022" y="345506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Exo 2"/>
              <a:buNone/>
            </a:pPr>
            <a:r>
              <a:rPr b="1" lang="en-US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PL/SQL scripts </a:t>
            </a:r>
            <a:endParaRPr/>
          </a:p>
        </p:txBody>
      </p:sp>
      <p:sp>
        <p:nvSpPr>
          <p:cNvPr id="126" name="Google Shape;126;p19">
            <a:hlinkClick action="ppaction://hlinksldjump" r:id="rId8"/>
          </p:cNvPr>
          <p:cNvSpPr txBox="1"/>
          <p:nvPr/>
        </p:nvSpPr>
        <p:spPr>
          <a:xfrm>
            <a:off x="5922008" y="1203900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4800"/>
              <a:buFont typeface="Exo 2"/>
              <a:buNone/>
            </a:pPr>
            <a:r>
              <a:rPr b="1" i="0" lang="en-US" sz="3600" u="none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05</a:t>
            </a:r>
            <a:endParaRPr/>
          </a:p>
        </p:txBody>
      </p:sp>
      <p:sp>
        <p:nvSpPr>
          <p:cNvPr id="127" name="Google Shape;127;p19"/>
          <p:cNvSpPr txBox="1"/>
          <p:nvPr/>
        </p:nvSpPr>
        <p:spPr>
          <a:xfrm>
            <a:off x="6770440" y="120143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Exo 2"/>
              <a:buNone/>
            </a:pPr>
            <a:r>
              <a:rPr b="1" lang="en-US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Bash scripts </a:t>
            </a:r>
            <a:endParaRPr/>
          </a:p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0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5" name="Google Shape;135;p20"/>
          <p:cNvCxnSpPr/>
          <p:nvPr/>
        </p:nvCxnSpPr>
        <p:spPr>
          <a:xfrm>
            <a:off x="0" y="4028275"/>
            <a:ext cx="387966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5"/>
            </a:gs>
            <a:gs pos="2000">
              <a:schemeClr val="accent5"/>
            </a:gs>
            <a:gs pos="100000">
              <a:schemeClr val="dk2"/>
            </a:gs>
          </a:gsLst>
          <a:lin ang="2700000" scaled="0"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/>
        </p:nvSpPr>
        <p:spPr>
          <a:xfrm>
            <a:off x="367350" y="1117113"/>
            <a:ext cx="8409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Explore our Data Management System project, crafted to enhance educational institutions' efficiency. We've designed a robust system for streamlined student enrollment, course management, and insightful grade analysis. Throughout this presentation, we'll delve into key elements such as database design, SQL queries, PL/SQL scripts, and automation processes, including backup and monitoring. Join us as we share the challenges faced, transparently discuss solutions, and showcase the unique features of our data-driven solution.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21"/>
          <p:cNvSpPr txBox="1"/>
          <p:nvPr/>
        </p:nvSpPr>
        <p:spPr>
          <a:xfrm>
            <a:off x="6697925" y="3184675"/>
            <a:ext cx="24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4" name="Google Shape;144;p21"/>
          <p:cNvSpPr txBox="1"/>
          <p:nvPr>
            <p:ph type="ctrTitle"/>
          </p:nvPr>
        </p:nvSpPr>
        <p:spPr>
          <a:xfrm>
            <a:off x="129274" y="360600"/>
            <a:ext cx="2310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ctrTitle"/>
          </p:nvPr>
        </p:nvSpPr>
        <p:spPr>
          <a:xfrm flipH="1">
            <a:off x="35927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Database Design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2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1" name="Google Shape;151;p22"/>
          <p:cNvCxnSpPr/>
          <p:nvPr/>
        </p:nvCxnSpPr>
        <p:spPr>
          <a:xfrm>
            <a:off x="5969726" y="2744700"/>
            <a:ext cx="32176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ctrTitle"/>
          </p:nvPr>
        </p:nvSpPr>
        <p:spPr>
          <a:xfrm>
            <a:off x="485850" y="500550"/>
            <a:ext cx="8172300" cy="22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Entities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b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                                                           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b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Courses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b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Departments 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b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Enrollment 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b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One-to-Many between Departments and Students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b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One-to-Many between Departments and Courses 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b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Many-to-Many between Students and Courses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Attributes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b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Students: id , firstname , lastname , email , gender , birthofdate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b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Courses: courses_id , name , hours , grades (on relation between it and students)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b="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Departments : d_id , department_name </a:t>
            </a:r>
            <a:endParaRPr b="0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ctrTitle"/>
          </p:nvPr>
        </p:nvSpPr>
        <p:spPr>
          <a:xfrm>
            <a:off x="3488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 Diagram</a:t>
            </a:r>
            <a:endParaRPr/>
          </a:p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650" y="996050"/>
            <a:ext cx="6671400" cy="394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Schema </a:t>
            </a:r>
            <a:endParaRPr/>
          </a:p>
        </p:txBody>
      </p:sp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63" y="1253950"/>
            <a:ext cx="8060874" cy="353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SQL Queries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6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9" name="Google Shape;179;p26"/>
          <p:cNvCxnSpPr/>
          <p:nvPr/>
        </p:nvCxnSpPr>
        <p:spPr>
          <a:xfrm>
            <a:off x="0" y="2782875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lue variant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